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39B97A"/>
    <a:srgbClr val="1EB26A"/>
    <a:srgbClr val="E3F2E7"/>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5" autoAdjust="0"/>
    <p:restoredTop sz="94606" autoAdjust="0"/>
  </p:normalViewPr>
  <p:slideViewPr>
    <p:cSldViewPr>
      <p:cViewPr varScale="1">
        <p:scale>
          <a:sx n="111" d="100"/>
          <a:sy n="111" d="100"/>
        </p:scale>
        <p:origin x="34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七年级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ea typeface="微软雅黑" panose="020B0503020204020204" pitchFamily="34" charset="-122"/>
                <a:cs typeface="Times New Roman" panose="02020603050405020304" pitchFamily="18" charset="0"/>
              </a:rPr>
              <a:t>进阶训练　</a:t>
            </a:r>
            <a:r>
              <a:rPr lang="en-US" altLang="zh-CN" sz="4800" b="0" dirty="0" smtClean="0">
                <a:solidFill>
                  <a:srgbClr val="000000"/>
                </a:solidFill>
                <a:ea typeface="微软雅黑" panose="020B0503020204020204" pitchFamily="34" charset="-122"/>
                <a:cs typeface="Times New Roman" panose="02020603050405020304" pitchFamily="18" charset="0"/>
              </a:rPr>
              <a:t>5</a:t>
            </a:r>
            <a:endParaRPr lang="zh-CN" altLang="en-US" sz="4800" b="0" dirty="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136179" y="895116"/>
            <a:ext cx="474810" cy="615553"/>
          </a:xfrm>
          <a:prstGeom prst="rect">
            <a:avLst/>
          </a:prstGeom>
        </p:spPr>
        <p:txBody>
          <a:bodyPr wrap="none">
            <a:spAutoFit/>
          </a:bodyPr>
          <a:lstStyle/>
          <a:p>
            <a:r>
              <a:rPr lang="en-US" altLang="zh-CN" sz="3400">
                <a:cs typeface="Times New Roman" panose="02020603050405020304" pitchFamily="18" charset="0"/>
              </a:rPr>
              <a:t>B</a:t>
            </a:r>
            <a:endParaRPr lang="zh-CN" altLang="en-US" sz="3400"/>
          </a:p>
        </p:txBody>
      </p:sp>
      <p:sp>
        <p:nvSpPr>
          <p:cNvPr id="3" name="内容占位符 2"/>
          <p:cNvSpPr>
            <a:spLocks noGrp="1"/>
          </p:cNvSpPr>
          <p:nvPr>
            <p:ph idx="1"/>
          </p:nvPr>
        </p:nvSpPr>
        <p:spPr>
          <a:xfrm>
            <a:off x="360854" y="746120"/>
            <a:ext cx="11485848" cy="3132332"/>
          </a:xfrm>
        </p:spPr>
        <p:txBody>
          <a:bodyPr/>
          <a:lstStyle/>
          <a:p>
            <a:pPr hangingPunct="0">
              <a:spcAft>
                <a:spcPts val="0"/>
              </a:spcAft>
              <a:tabLst>
                <a:tab pos="5850890" algn="l"/>
              </a:tabLst>
            </a:pP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34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did Annie think she could get on the ice too</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850890" algn="l"/>
              </a:tabLs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her mother never stopped her</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she didn’t promise her mother</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her brother didn’t like her to do so</a:t>
            </a:r>
            <a:r>
              <a:rPr lang="en-US" altLang="zh-CN" sz="3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4" name="内容占位符 4"/>
          <p:cNvSpPr txBox="1">
            <a:spLocks/>
          </p:cNvSpPr>
          <p:nvPr/>
        </p:nvSpPr>
        <p:spPr bwMode="auto">
          <a:xfrm>
            <a:off x="360854" y="3933056"/>
            <a:ext cx="11485848" cy="2347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sz="3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didn’t say anything</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so I can do what I like</a:t>
            </a:r>
            <a:r>
              <a:rPr lang="en-US" altLang="zh-CN" sz="3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可知，安妮认为自己什么也没说，所以可以做喜欢做的事。故选</a:t>
            </a:r>
            <a:r>
              <a:rPr lang="en-US" altLang="zh-CN" sz="3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3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36012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happened in the end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man managed to save the children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Harry saved himself without help</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Annie was drowned in the pond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3" name="矩形 2"/>
          <p:cNvSpPr/>
          <p:nvPr/>
        </p:nvSpPr>
        <p:spPr>
          <a:xfrm>
            <a:off x="1136179" y="895116"/>
            <a:ext cx="518091" cy="646331"/>
          </a:xfrm>
          <a:prstGeom prst="rect">
            <a:avLst/>
          </a:prstGeom>
        </p:spPr>
        <p:txBody>
          <a:bodyPr wrap="none">
            <a:spAutoFit/>
          </a:bodyPr>
          <a:lstStyle/>
          <a:p>
            <a:r>
              <a:rPr lang="en-US" altLang="zh-CN" sz="3600">
                <a:cs typeface="Times New Roman" panose="02020603050405020304" pitchFamily="18" charset="0"/>
              </a:rPr>
              <a:t>A</a:t>
            </a:r>
            <a:endParaRPr lang="zh-CN" altLang="en-US" sz="3400"/>
          </a:p>
        </p:txBody>
      </p:sp>
    </p:spTree>
    <p:extLst>
      <p:ext uri="{BB962C8B-B14F-4D97-AF65-F5344CB8AC3E}">
        <p14:creationId xmlns:p14="http://schemas.microsoft.com/office/powerpoint/2010/main" val="1731832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4216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Luckily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 man who was at work near the pond heard the children’s cries. He rushed into the water and saved them successfully. Both of them were nearly drowned before the man reached them.</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可知，一个在池塘附近工作的人救了两个孩子。故选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954828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标</a:t>
            </a:r>
            <a:r>
              <a:rPr lang="zh-CN"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题归</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纳</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the best title for the text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Never Make Promises Easily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 Calm in the Face of Danger</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Turning a Deaf Ear Has Costs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36179" y="895116"/>
            <a:ext cx="518091" cy="646331"/>
          </a:xfrm>
          <a:prstGeom prst="rect">
            <a:avLst/>
          </a:prstGeom>
        </p:spPr>
        <p:txBody>
          <a:bodyPr wrap="none">
            <a:spAutoFit/>
          </a:bodyPr>
          <a:lstStyle/>
          <a:p>
            <a:r>
              <a:rPr lang="en-US" altLang="zh-CN" sz="3600">
                <a:cs typeface="Times New Roman" panose="02020603050405020304" pitchFamily="18" charset="0"/>
              </a:rPr>
              <a:t>C</a:t>
            </a:r>
            <a:endParaRPr lang="zh-CN" altLang="en-US" sz="3400"/>
          </a:p>
        </p:txBody>
      </p:sp>
      <p:pic>
        <p:nvPicPr>
          <p:cNvPr id="6" name="中考新考法-4.eps" descr="id:2147503971;FounderCES"/>
          <p:cNvPicPr/>
          <p:nvPr/>
        </p:nvPicPr>
        <p:blipFill>
          <a:blip r:embed="rId2"/>
          <a:stretch>
            <a:fillRect/>
          </a:stretch>
        </p:blipFill>
        <p:spPr>
          <a:xfrm>
            <a:off x="2638822" y="959369"/>
            <a:ext cx="4536504" cy="578373"/>
          </a:xfrm>
          <a:prstGeom prst="rect">
            <a:avLst/>
          </a:prstGeom>
        </p:spPr>
      </p:pic>
    </p:spTree>
    <p:extLst>
      <p:ext uri="{BB962C8B-B14F-4D97-AF65-F5344CB8AC3E}">
        <p14:creationId xmlns:p14="http://schemas.microsoft.com/office/powerpoint/2010/main" val="3073005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216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标题归纳题。本文主要讲述了两个孩子上学路上没有听从妈妈的叮嘱，而继续在结冰的池塘上滑行，结果发生意外的故事。两人幸亏获救，同时也一直铭记了这次教训。选项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置若罔闻是要付出代价的</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符合文意。故选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004543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33665"/>
            <a:ext cx="11567000" cy="4560767"/>
          </a:xfrm>
          <a:prstGeom prst="rect">
            <a:avLst/>
          </a:prstGeom>
        </p:spPr>
      </p:pic>
      <p:sp>
        <p:nvSpPr>
          <p:cNvPr id="2" name="内容占位符 1"/>
          <p:cNvSpPr>
            <a:spLocks noGrp="1"/>
          </p:cNvSpPr>
          <p:nvPr>
            <p:ph idx="1"/>
          </p:nvPr>
        </p:nvSpPr>
        <p:spPr>
          <a:xfrm>
            <a:off x="360854" y="798275"/>
            <a:ext cx="11485848" cy="4696157"/>
          </a:xfrm>
        </p:spPr>
        <p:txBody>
          <a:bodyPr/>
          <a:lstStyle/>
          <a:p>
            <a:pPr hangingPunct="0">
              <a:lnSpc>
                <a:spcPct val="100000"/>
              </a:lnSpc>
              <a:spcAft>
                <a:spcPts val="0"/>
              </a:spcAft>
            </a:pPr>
            <a:endParaRPr lang="en-US" altLang="zh-CN" smtClean="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Luckily</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 a man who was at work near the pond heard the children’s. He rushed into the water and saved them successfully.</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幸</a:t>
            </a:r>
            <a:r>
              <a:rPr lang="zh-CN" altLang="zh-CN">
                <a:latin typeface="Times New Roman" panose="02020603050405020304" pitchFamily="18" charset="0"/>
                <a:ea typeface="楷体" panose="02010609060101010101" pitchFamily="49" charset="-122"/>
                <a:cs typeface="Times New Roman" panose="02020603050405020304" pitchFamily="18" charset="0"/>
              </a:rPr>
              <a:t>运的是</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一个在池塘附近工作的人听到孩子们的呼叫声。他迅速跳进水中</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成功将他们救起。</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译文.eps" descr="id:2147487336;FounderCES"/>
          <p:cNvPicPr/>
          <p:nvPr/>
        </p:nvPicPr>
        <p:blipFill>
          <a:blip r:embed="rId3"/>
          <a:stretch>
            <a:fillRect/>
          </a:stretch>
        </p:blipFill>
        <p:spPr>
          <a:xfrm>
            <a:off x="565624" y="4139307"/>
            <a:ext cx="1224136" cy="378439"/>
          </a:xfrm>
          <a:prstGeom prst="rect">
            <a:avLst/>
          </a:prstGeom>
        </p:spPr>
      </p:pic>
      <p:pic>
        <p:nvPicPr>
          <p:cNvPr id="8" name="图片 7"/>
          <p:cNvPicPr>
            <a:picLocks noChangeAspect="1"/>
          </p:cNvPicPr>
          <p:nvPr/>
        </p:nvPicPr>
        <p:blipFill>
          <a:blip r:embed="rId4"/>
          <a:stretch>
            <a:fillRect/>
          </a:stretch>
        </p:blipFill>
        <p:spPr>
          <a:xfrm>
            <a:off x="364633" y="859983"/>
            <a:ext cx="2850254" cy="553993"/>
          </a:xfrm>
          <a:prstGeom prst="rect">
            <a:avLst/>
          </a:prstGeom>
        </p:spPr>
      </p:pic>
    </p:spTree>
    <p:extLst>
      <p:ext uri="{BB962C8B-B14F-4D97-AF65-F5344CB8AC3E}">
        <p14:creationId xmlns:p14="http://schemas.microsoft.com/office/powerpoint/2010/main" val="16249687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72102"/>
            <a:ext cx="11567000" cy="2600914"/>
          </a:xfrm>
          <a:prstGeom prst="rect">
            <a:avLst/>
          </a:prstGeom>
        </p:spPr>
      </p:pic>
      <p:pic>
        <p:nvPicPr>
          <p:cNvPr id="4" name="分析.eps" descr="id:2147487343;FounderCES"/>
          <p:cNvPicPr/>
          <p:nvPr/>
        </p:nvPicPr>
        <p:blipFill>
          <a:blip r:embed="rId3"/>
          <a:stretch>
            <a:fillRect/>
          </a:stretch>
        </p:blipFill>
        <p:spPr>
          <a:xfrm>
            <a:off x="498522" y="1242264"/>
            <a:ext cx="1250325" cy="386536"/>
          </a:xfrm>
          <a:prstGeom prst="rect">
            <a:avLst/>
          </a:prstGeom>
        </p:spPr>
      </p:pic>
      <p:sp>
        <p:nvSpPr>
          <p:cNvPr id="7" name="内容占位符 1"/>
          <p:cNvSpPr txBox="1">
            <a:spLocks/>
          </p:cNvSpPr>
          <p:nvPr/>
        </p:nvSpPr>
        <p:spPr bwMode="auto">
          <a:xfrm>
            <a:off x="360854" y="948834"/>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这</a:t>
            </a:r>
            <a:r>
              <a:rPr lang="zh-CN" altLang="zh-CN">
                <a:latin typeface="Times New Roman" panose="02020603050405020304" pitchFamily="18" charset="0"/>
                <a:ea typeface="宋体" panose="02010600030101010101" pitchFamily="2" charset="-122"/>
                <a:cs typeface="Times New Roman" panose="02020603050405020304" pitchFamily="18" charset="0"/>
              </a:rPr>
              <a:t>是一个主从复合句。</a:t>
            </a:r>
            <a:r>
              <a:rPr lang="en-US" altLang="zh-CN">
                <a:latin typeface="Times New Roman" panose="02020603050405020304" pitchFamily="18" charset="0"/>
                <a:ea typeface="宋体" panose="02010600030101010101" pitchFamily="2" charset="-122"/>
                <a:cs typeface="Times New Roman" panose="02020603050405020304" pitchFamily="18" charset="0"/>
              </a:rPr>
              <a:t>who was at work near the pond</a:t>
            </a:r>
            <a:r>
              <a:rPr lang="zh-CN" altLang="zh-CN">
                <a:latin typeface="Times New Roman" panose="02020603050405020304" pitchFamily="18" charset="0"/>
                <a:ea typeface="宋体" panose="02010600030101010101" pitchFamily="2" charset="-122"/>
                <a:cs typeface="Times New Roman" panose="02020603050405020304" pitchFamily="18" charset="0"/>
              </a:rPr>
              <a:t>是由</a:t>
            </a:r>
            <a:r>
              <a:rPr lang="en-US" altLang="zh-CN">
                <a:latin typeface="Times New Roman" panose="02020603050405020304" pitchFamily="18" charset="0"/>
                <a:ea typeface="宋体" panose="02010600030101010101" pitchFamily="2" charset="-122"/>
                <a:cs typeface="Times New Roman" panose="02020603050405020304" pitchFamily="18" charset="0"/>
              </a:rPr>
              <a:t>who</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引导的定语从句，修饰先行词</a:t>
            </a:r>
            <a:r>
              <a:rPr lang="en-US" altLang="zh-CN">
                <a:latin typeface="Times New Roman" panose="02020603050405020304" pitchFamily="18" charset="0"/>
                <a:ea typeface="宋体" panose="02010600030101010101" pitchFamily="2" charset="-122"/>
                <a:cs typeface="Times New Roman" panose="02020603050405020304" pitchFamily="18" charset="0"/>
              </a:rPr>
              <a:t>man</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 who</a:t>
            </a:r>
            <a:r>
              <a:rPr lang="zh-CN" altLang="zh-CN">
                <a:latin typeface="Times New Roman" panose="02020603050405020304" pitchFamily="18" charset="0"/>
                <a:ea typeface="宋体" panose="02010600030101010101" pitchFamily="2" charset="-122"/>
                <a:cs typeface="Times New Roman" panose="02020603050405020304" pitchFamily="18" charset="0"/>
              </a:rPr>
              <a:t>在从句中作主语</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229618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60854" y="764704"/>
            <a:ext cx="11485848" cy="1459869"/>
          </a:xfrm>
          <a:prstGeom prst="rect">
            <a:avLst/>
          </a:prstGeom>
        </p:spPr>
      </p:pic>
      <p:pic>
        <p:nvPicPr>
          <p:cNvPr id="6" name="图片 5"/>
          <p:cNvPicPr>
            <a:picLocks noChangeAspect="1"/>
          </p:cNvPicPr>
          <p:nvPr/>
        </p:nvPicPr>
        <p:blipFill>
          <a:blip r:embed="rId3"/>
          <a:stretch>
            <a:fillRect/>
          </a:stretch>
        </p:blipFill>
        <p:spPr>
          <a:xfrm>
            <a:off x="406574" y="2324506"/>
            <a:ext cx="3024336" cy="790377"/>
          </a:xfrm>
          <a:prstGeom prst="rect">
            <a:avLst/>
          </a:prstGeom>
        </p:spPr>
      </p:pic>
      <p:sp>
        <p:nvSpPr>
          <p:cNvPr id="7" name="内容占位符 1"/>
          <p:cNvSpPr txBox="1">
            <a:spLocks/>
          </p:cNvSpPr>
          <p:nvPr/>
        </p:nvSpPr>
        <p:spPr bwMode="auto">
          <a:xfrm>
            <a:off x="360854" y="2250787"/>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a:t>
            </a:r>
            <a:r>
              <a:rPr lang="zh-CN" altLang="zh-CN">
                <a:latin typeface="Times New Roman" panose="02020603050405020304" pitchFamily="18" charset="0"/>
                <a:ea typeface="楷体" panose="02010609060101010101" pitchFamily="49" charset="-122"/>
                <a:cs typeface="Times New Roman" panose="02020603050405020304" pitchFamily="18" charset="0"/>
              </a:rPr>
              <a:t>文主要讲述了两个孩子上学路上没有听从妈妈的叮嘱</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而继续在结冰的池塘上滑行</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结果发生意外的故事。两人幸亏获救</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同时也一直铭记了这次教训。</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6311230" y="5419139"/>
            <a:ext cx="5535472"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乐山中考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48680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4744"/>
            <a:ext cx="11485848" cy="4250715"/>
          </a:xfrm>
        </p:spPr>
        <p:txBody>
          <a:bodyPr/>
          <a:lstStyle/>
          <a:p>
            <a:pPr indent="914400" hangingPunct="0">
              <a:lnSpc>
                <a:spcPct val="135000"/>
              </a:lnSpc>
              <a:spcAft>
                <a:spcPts val="0"/>
              </a:spcAft>
              <a:tabLst>
                <a:tab pos="5850890" algn="l"/>
              </a:tabLs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Harry and Annie lived a mile from town, but they walked there to school every day</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was a happy walk around the pond on their way to school</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winter, when the ice was thick enough, they went across the pond</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their mother did not like them to do this</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said,</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there’s no one with you, you mustn’t walk across the pond</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552852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63144"/>
          </a:xfrm>
        </p:spPr>
        <p:txBody>
          <a:bodyPr/>
          <a:lstStyle/>
          <a:p>
            <a:pPr indent="914400" hangingPunct="0">
              <a:spcAft>
                <a:spcPts val="0"/>
              </a:spcAft>
              <a:tabLst>
                <a:tab pos="585089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Don’t go across the pond today, children,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said, as she kissed them goodbye one morning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beginning to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thaw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914400" hangingPunct="0">
              <a:spcAft>
                <a:spcPts val="0"/>
              </a:spcAft>
              <a:tabLst>
                <a:tab pos="585089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right, mother,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said Harry, not very happy, for he liked running and sliding on the ice very much</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lvl="0"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they came to the pond, the ice looked hard and safe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12369054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45520"/>
          </a:xfrm>
        </p:spPr>
        <p:txBody>
          <a:bodyPr/>
          <a:lstStyle/>
          <a:p>
            <a:pPr indent="714375" hangingPunct="0">
              <a:spcAft>
                <a:spcPts val="0"/>
              </a:spcAft>
              <a:tabLst>
                <a:tab pos="5850890" algn="l"/>
              </a:tabLst>
            </a:pPr>
            <a:r>
              <a:rPr lang="en-US" altLang="zh-CN" sz="35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Harry said to his sister,</a:t>
            </a:r>
            <a:r>
              <a:rPr lang="en-US" altLang="zh-CN" sz="35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let’s slide over it</a:t>
            </a:r>
            <a:r>
              <a:rPr lang="en-US" altLang="zh-CN" sz="35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4375" hangingPunct="0">
              <a:spcAft>
                <a:spcPts val="0"/>
              </a:spcAft>
              <a:tabLst>
                <a:tab pos="5850890" algn="l"/>
              </a:tabLst>
            </a:pPr>
            <a:r>
              <a:rPr lang="en-US" altLang="zh-CN" sz="35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promised mother,</a:t>
            </a:r>
            <a:r>
              <a:rPr lang="en-US" altLang="zh-CN" sz="35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said Annie</a:t>
            </a:r>
            <a:r>
              <a:rPr lang="en-US" altLang="zh-CN" sz="35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4375" hangingPunct="0">
              <a:spcAft>
                <a:spcPts val="0"/>
              </a:spcAft>
              <a:tabLst>
                <a:tab pos="5850890" algn="l"/>
              </a:tabLst>
            </a:pPr>
            <a:r>
              <a:rPr lang="en-US" altLang="zh-CN" sz="35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didn’t, I only said </a:t>
            </a:r>
            <a:r>
              <a:rPr lang="en-US" altLang="zh-CN" sz="35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right’</a:t>
            </a:r>
            <a:r>
              <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it is all right</a:t>
            </a:r>
            <a:r>
              <a:rPr lang="en-US" altLang="zh-CN" sz="35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4375" hangingPunct="0">
              <a:spcAft>
                <a:spcPts val="0"/>
              </a:spcAft>
              <a:tabLst>
                <a:tab pos="5850890" algn="l"/>
              </a:tabLst>
            </a:pPr>
            <a:r>
              <a:rPr lang="en-US" altLang="zh-CN" sz="35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5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didn’t say anything, so I can do what I like,</a:t>
            </a:r>
            <a:r>
              <a:rPr lang="en-US" altLang="zh-CN" sz="35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said Annie</a:t>
            </a:r>
            <a:r>
              <a:rPr lang="en-US" altLang="zh-CN" sz="35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4375" hangingPunct="0">
              <a:spcAft>
                <a:spcPts val="0"/>
              </a:spcAft>
              <a:tabLst>
                <a:tab pos="5850890" algn="l"/>
              </a:tabLst>
            </a:pPr>
            <a:r>
              <a:rPr lang="en-US" altLang="zh-CN" sz="35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they got on the ice and started to go across the pond</a:t>
            </a:r>
            <a:r>
              <a:rPr lang="en-US" altLang="zh-CN" sz="35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3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434148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had not gone far before the ice got broken, and suddenly they fell into the water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Luckily, a man who was at work near the pond heard the children’s cries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rushed into the water and saved them successfully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Both of them were nearly drowned before the man reached them</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29838306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32856"/>
            <a:ext cx="11485848" cy="1649169"/>
          </a:xfrm>
        </p:spPr>
        <p:txBody>
          <a:bodyPr/>
          <a:lstStyle/>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went home almost frozen and learned a lesson they would remember for a lifetime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22317106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77985"/>
          </a:xfrm>
        </p:spPr>
        <p:txBody>
          <a:bodyPr/>
          <a:lstStyle/>
          <a:p>
            <a:pPr hangingPunct="0">
              <a:spcAft>
                <a:spcPts val="0"/>
              </a:spcAft>
              <a:tabLst>
                <a:tab pos="5850890" algn="l"/>
              </a:tabLst>
            </a:pP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2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32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did Harry and Annie do about the pond in winter</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3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Driving along the pond</a:t>
            </a:r>
            <a:r>
              <a:rPr lang="en-US" altLang="zh-CN" sz="3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p>
          <a:p>
            <a:pPr hangingPunct="0">
              <a:spcAft>
                <a:spcPts val="0"/>
              </a:spcAft>
              <a:tabLst>
                <a:tab pos="5850890" algn="l"/>
              </a:tabLst>
            </a:pPr>
            <a:r>
              <a:rPr lang="en-US" altLang="zh-CN" sz="3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z="3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Swimming in the pond</a:t>
            </a:r>
            <a:r>
              <a:rPr lang="en-US" altLang="zh-CN" sz="3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3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Walking across the pond</a:t>
            </a:r>
            <a:r>
              <a:rPr lang="en-US" altLang="zh-CN" sz="3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3" name="矩形 2"/>
          <p:cNvSpPr/>
          <p:nvPr/>
        </p:nvSpPr>
        <p:spPr>
          <a:xfrm>
            <a:off x="1136179" y="895116"/>
            <a:ext cx="481222" cy="584775"/>
          </a:xfrm>
          <a:prstGeom prst="rect">
            <a:avLst/>
          </a:prstGeom>
        </p:spPr>
        <p:txBody>
          <a:bodyPr wrap="none">
            <a:spAutoFit/>
          </a:bodyPr>
          <a:lstStyle/>
          <a:p>
            <a:r>
              <a:rPr lang="en-US" altLang="zh-CN" sz="3200">
                <a:cs typeface="Times New Roman" panose="02020603050405020304" pitchFamily="18" charset="0"/>
              </a:rPr>
              <a:t>C</a:t>
            </a:r>
            <a:endParaRPr lang="zh-CN" altLang="en-US" sz="3200"/>
          </a:p>
        </p:txBody>
      </p:sp>
      <p:sp>
        <p:nvSpPr>
          <p:cNvPr id="4" name="内容占位符 4"/>
          <p:cNvSpPr txBox="1">
            <a:spLocks/>
          </p:cNvSpPr>
          <p:nvPr/>
        </p:nvSpPr>
        <p:spPr bwMode="auto">
          <a:xfrm>
            <a:off x="360854" y="4393385"/>
            <a:ext cx="11485848" cy="221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3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sz="3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winter</a:t>
            </a:r>
            <a:r>
              <a:rPr lang="zh-CN" altLang="zh-CN" sz="3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when the ice was thick enough</a:t>
            </a:r>
            <a:r>
              <a:rPr lang="zh-CN" altLang="zh-CN" sz="3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they went across the pond.</a:t>
            </a:r>
            <a:r>
              <a:rPr lang="en-US" altLang="zh-CN" sz="3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可知，在冬天，当冰足够厚的时候，他们穿过池塘。故选</a:t>
            </a:r>
            <a:r>
              <a:rPr lang="en-US" altLang="zh-CN" sz="3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69737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85323"/>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underlined word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2 mean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marL="742950" indent="-742950" hangingPunct="0">
              <a:spcAft>
                <a:spcPts val="0"/>
              </a:spcAft>
              <a:buAutoNum type="alphaUcPeriod"/>
              <a:tabLst>
                <a:tab pos="585089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融化</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起</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雾</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36179" y="895116"/>
            <a:ext cx="518091" cy="646331"/>
          </a:xfrm>
          <a:prstGeom prst="rect">
            <a:avLst/>
          </a:prstGeom>
        </p:spPr>
        <p:txBody>
          <a:bodyPr wrap="none">
            <a:spAutoFit/>
          </a:bodyPr>
          <a:lstStyle/>
          <a:p>
            <a:r>
              <a:rPr lang="en-US" altLang="zh-CN" sz="3600">
                <a:cs typeface="Times New Roman" panose="02020603050405020304" pitchFamily="18" charset="0"/>
              </a:rPr>
              <a:t>A</a:t>
            </a:r>
            <a:endParaRPr lang="zh-CN" altLang="en-US" sz="3400"/>
          </a:p>
        </p:txBody>
      </p:sp>
      <p:sp>
        <p:nvSpPr>
          <p:cNvPr id="4" name="内容占位符 4"/>
          <p:cNvSpPr txBox="1">
            <a:spLocks/>
          </p:cNvSpPr>
          <p:nvPr/>
        </p:nvSpPr>
        <p:spPr bwMode="auto">
          <a:xfrm>
            <a:off x="360854" y="3286189"/>
            <a:ext cx="11485848" cy="33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Don’t go across the pond today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children ... it is beginning to thaw.</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可知，妈妈不让孩子走池塘，是因为冰开始融化了。故画线单词意为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融化</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36808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1335</TotalTime>
  <Words>725</Words>
  <Application>Microsoft Office PowerPoint</Application>
  <PresentationFormat>自定义</PresentationFormat>
  <Paragraphs>48</Paragraphs>
  <Slides>16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16</vt:i4>
      </vt:variant>
    </vt:vector>
  </HeadingPairs>
  <TitlesOfParts>
    <vt:vector size="24"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488</cp:revision>
  <dcterms:created xsi:type="dcterms:W3CDTF">2020-11-06T05:24:00Z</dcterms:created>
  <dcterms:modified xsi:type="dcterms:W3CDTF">2025-09-13T05:59:49Z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